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8" r:id="rId6"/>
    <p:sldId id="259" r:id="rId7"/>
    <p:sldId id="264" r:id="rId8"/>
    <p:sldId id="268" r:id="rId9"/>
    <p:sldId id="263" r:id="rId10"/>
    <p:sldId id="269" r:id="rId11"/>
    <p:sldId id="270" r:id="rId12"/>
    <p:sldId id="271" r:id="rId13"/>
    <p:sldId id="273" r:id="rId14"/>
    <p:sldId id="272" r:id="rId15"/>
    <p:sldId id="265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291" autoAdjust="0"/>
  </p:normalViewPr>
  <p:slideViewPr>
    <p:cSldViewPr snapToGrid="0" showGuides="1">
      <p:cViewPr varScale="1">
        <p:scale>
          <a:sx n="85" d="100"/>
          <a:sy n="85" d="100"/>
        </p:scale>
        <p:origin x="418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06.06.2023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06.06.2023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787" y="1006192"/>
            <a:ext cx="10510754" cy="2281355"/>
          </a:xfrm>
        </p:spPr>
        <p:txBody>
          <a:bodyPr/>
          <a:lstStyle/>
          <a:p>
            <a:r>
              <a:rPr lang="en-US" dirty="0"/>
              <a:t>DocEasy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7125" y="3548107"/>
            <a:ext cx="10090287" cy="1101897"/>
          </a:xfrm>
        </p:spPr>
        <p:txBody>
          <a:bodyPr/>
          <a:lstStyle/>
          <a:p>
            <a:r>
              <a:rPr lang="en-US" b="1" dirty="0"/>
              <a:t>Appointments</a:t>
            </a:r>
          </a:p>
          <a:p>
            <a:r>
              <a:rPr lang="en-US" b="1" dirty="0"/>
              <a:t>Made easy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697A7-775B-4995-AFA7-E4B1B1C1C8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4349" y="4910565"/>
            <a:ext cx="4367531" cy="324417"/>
          </a:xfrm>
        </p:spPr>
        <p:txBody>
          <a:bodyPr/>
          <a:lstStyle/>
          <a:p>
            <a:r>
              <a:rPr lang="en-IN" dirty="0"/>
              <a:t>Batch 18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Snega</a:t>
            </a:r>
            <a:r>
              <a:rPr lang="en-US" sz="2000" dirty="0">
                <a:solidFill>
                  <a:schemeClr val="bg1"/>
                </a:solidFill>
              </a:rPr>
              <a:t> M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Vimalan</a:t>
            </a:r>
            <a:r>
              <a:rPr lang="en-US" sz="2000" dirty="0">
                <a:solidFill>
                  <a:schemeClr val="bg1"/>
                </a:solidFill>
              </a:rPr>
              <a:t> S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Yuvaraj</a:t>
            </a:r>
            <a:r>
              <a:rPr lang="en-US" sz="2000" dirty="0">
                <a:solidFill>
                  <a:schemeClr val="bg1"/>
                </a:solidFill>
              </a:rPr>
              <a:t> D</a:t>
            </a:r>
            <a:endParaRPr lang="ru-RU" sz="2000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663186-FF14-D786-77E5-B195F1F2A9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BE4ADB-CE26-5170-C440-6D3C1F2D4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CODE COVERAGE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ED3447-0E97-499D-EC76-0B39E75B2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131" y="2195591"/>
            <a:ext cx="7453368" cy="3671062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63C61DE5-0E00-4A20-0D9F-474B1570FF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33" r="81946" b="61168"/>
          <a:stretch/>
        </p:blipFill>
        <p:spPr>
          <a:xfrm>
            <a:off x="7888111" y="2195591"/>
            <a:ext cx="3465689" cy="36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956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5DBE17-4DEE-89CB-26E0-2400036485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E973CD-4010-786D-7FD0-0A5BA569F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THINGS THAT CAN BE IMPLEMENTED TO IMPROVE THE WEB APPLICATION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3F3B4-45B9-CEFE-543D-AC5850FDC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Role Based Login For Doctor to Input their Availability</a:t>
            </a:r>
          </a:p>
          <a:p>
            <a:endParaRPr lang="en-US" dirty="0"/>
          </a:p>
          <a:p>
            <a:r>
              <a:rPr lang="en-US" dirty="0"/>
              <a:t>Admin panel for an Admin to Verify and Add or Edit Doctors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1621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8059" y="1147645"/>
            <a:ext cx="4183939" cy="2281355"/>
          </a:xfrm>
        </p:spPr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BFE92-CA4F-4673-B4D5-7FFF88E819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Snega M</a:t>
            </a:r>
          </a:p>
          <a:p>
            <a:r>
              <a:rPr lang="en-US" dirty="0"/>
              <a:t>Vimalan S</a:t>
            </a:r>
          </a:p>
          <a:p>
            <a:r>
              <a:rPr lang="en-US" dirty="0"/>
              <a:t>Yuvaraj D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76F3E4-0E67-4891-8B94-6441620D8B7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393950" y="4013344"/>
            <a:ext cx="4367531" cy="474519"/>
          </a:xfrm>
        </p:spPr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1032746"/>
            <a:ext cx="5588131" cy="782638"/>
          </a:xfrm>
        </p:spPr>
        <p:txBody>
          <a:bodyPr>
            <a:normAutofit fontScale="90000"/>
          </a:bodyPr>
          <a:lstStyle/>
          <a:p>
            <a:r>
              <a:rPr lang="en-US" sz="3500" dirty="0"/>
              <a:t>PROBLEM STATEMENT</a:t>
            </a:r>
            <a:endParaRPr lang="ru-RU" sz="35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Appointment to doctors are not</a:t>
            </a:r>
          </a:p>
          <a:p>
            <a:r>
              <a:rPr lang="en-US" b="1" dirty="0"/>
              <a:t>Done in an efficient manner</a:t>
            </a:r>
            <a:endParaRPr lang="ru-RU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868676" cy="3060548"/>
          </a:xfrm>
        </p:spPr>
        <p:txBody>
          <a:bodyPr>
            <a:noAutofit/>
          </a:bodyPr>
          <a:lstStyle/>
          <a:p>
            <a:r>
              <a:rPr lang="en-US" sz="1800" dirty="0"/>
              <a:t>There is a need for a web application that facilitates convenient and efficient scheduling of doctor appointments for patients. </a:t>
            </a:r>
          </a:p>
          <a:p>
            <a:r>
              <a:rPr lang="en-US" sz="1800" dirty="0"/>
              <a:t>Traditional methods of scheduling appointments over the phone or in person can be time-consuming, prone to errors, and may lead to scheduling conflicts or missed appointments. </a:t>
            </a:r>
          </a:p>
          <a:p>
            <a:r>
              <a:rPr lang="en-US" sz="1800" dirty="0"/>
              <a:t>A dedicated web application can streamline the process, enhance patient experience, and improve overall healthcare service efficiency.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1206" y="2241515"/>
            <a:ext cx="4421856" cy="1172219"/>
          </a:xfrm>
        </p:spPr>
        <p:txBody>
          <a:bodyPr>
            <a:normAutofit/>
          </a:bodyPr>
          <a:lstStyle/>
          <a:p>
            <a:r>
              <a:rPr lang="en-US" b="1" dirty="0"/>
              <a:t>To Create a Web Application for Easily Managing Doctors Appointments</a:t>
            </a:r>
            <a:endParaRPr lang="ru-RU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209D92-7413-44EE-BC90-ECE50DA315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6" y="3596297"/>
            <a:ext cx="4421857" cy="2588637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The Application Provides Facility to :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1800" dirty="0"/>
              <a:t>To Create and manage appointments for doctor</a:t>
            </a:r>
          </a:p>
          <a:p>
            <a:endParaRPr lang="en-US" sz="1800" dirty="0"/>
          </a:p>
          <a:p>
            <a:r>
              <a:rPr lang="en-US" sz="1800" dirty="0"/>
              <a:t>To book and manage appointment for user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F2F0B8-896C-4D84-9FF9-3E3607F9E57C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SCHEMA DIAGRAM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B55491-80DD-4F1B-890E-E2F7B275B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610" y="1296491"/>
            <a:ext cx="5972780" cy="531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7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31" y="695459"/>
            <a:ext cx="8332631" cy="1120451"/>
          </a:xfrm>
        </p:spPr>
        <p:txBody>
          <a:bodyPr>
            <a:normAutofit/>
          </a:bodyPr>
          <a:lstStyle/>
          <a:p>
            <a:r>
              <a:rPr lang="en-US" sz="3000" dirty="0"/>
              <a:t>CLASS DIAGRAM</a:t>
            </a:r>
            <a:endParaRPr lang="ru-RU" sz="3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872" y="130966"/>
            <a:ext cx="6883644" cy="662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5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642" b="764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5961" y="312055"/>
            <a:ext cx="10514998" cy="782638"/>
          </a:xfrm>
        </p:spPr>
        <p:txBody>
          <a:bodyPr/>
          <a:lstStyle/>
          <a:p>
            <a:pPr algn="ctr"/>
            <a:r>
              <a:rPr lang="en-US" dirty="0"/>
              <a:t>USE CASE DIAGRAM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49" y="1094693"/>
            <a:ext cx="4609809" cy="543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42" y="830472"/>
            <a:ext cx="5588131" cy="782638"/>
          </a:xfrm>
        </p:spPr>
        <p:txBody>
          <a:bodyPr>
            <a:normAutofit/>
          </a:bodyPr>
          <a:lstStyle/>
          <a:p>
            <a:r>
              <a:rPr lang="en-IN" sz="3500" dirty="0"/>
              <a:t>TECHNOLOGY STACK</a:t>
            </a:r>
            <a:endParaRPr lang="ru-RU" sz="35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0942" y="2016522"/>
            <a:ext cx="6473952" cy="52448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Frontend</a:t>
            </a:r>
            <a:r>
              <a:rPr lang="en-US" sz="2600" dirty="0"/>
              <a:t>          </a:t>
            </a:r>
            <a:r>
              <a:rPr lang="en-US" sz="2600" dirty="0">
                <a:solidFill>
                  <a:schemeClr val="bg2"/>
                </a:solidFill>
              </a:rPr>
              <a:t>React.js</a:t>
            </a:r>
          </a:p>
          <a:p>
            <a:pPr marL="0" indent="0">
              <a:buNone/>
            </a:pPr>
            <a:endParaRPr lang="en-US" sz="26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Backend          </a:t>
            </a:r>
            <a:r>
              <a:rPr lang="en-US" sz="2600" dirty="0">
                <a:solidFill>
                  <a:schemeClr val="bg2"/>
                </a:solidFill>
              </a:rPr>
              <a:t>Spring Boot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tx2"/>
                </a:solidFill>
              </a:rPr>
              <a:t>Database </a:t>
            </a:r>
            <a:r>
              <a:rPr lang="en-US" sz="2600" dirty="0"/>
              <a:t>        </a:t>
            </a:r>
            <a:r>
              <a:rPr lang="en-US" sz="2600" dirty="0">
                <a:solidFill>
                  <a:schemeClr val="bg2"/>
                </a:solidFill>
              </a:rPr>
              <a:t>MySQL, MongoDB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ORM Mapping   </a:t>
            </a:r>
            <a:r>
              <a:rPr lang="en-US" sz="2600" dirty="0">
                <a:solidFill>
                  <a:schemeClr val="bg2"/>
                </a:solidFill>
              </a:rPr>
              <a:t>Hibernate</a:t>
            </a:r>
          </a:p>
          <a:p>
            <a:pPr marL="0" indent="0">
              <a:buNone/>
            </a:pPr>
            <a:endParaRPr lang="en-US" sz="2600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Unit Testing     </a:t>
            </a:r>
            <a:r>
              <a:rPr lang="en-US" sz="2600" dirty="0">
                <a:solidFill>
                  <a:schemeClr val="bg2"/>
                </a:solidFill>
              </a:rPr>
              <a:t>JUnit, Mockito</a:t>
            </a:r>
          </a:p>
          <a:p>
            <a:pPr marL="0" indent="0">
              <a:buNone/>
            </a:pPr>
            <a:endParaRPr lang="en-US" sz="2600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Code Coverage   </a:t>
            </a:r>
            <a:r>
              <a:rPr lang="en-US" sz="2600" dirty="0">
                <a:solidFill>
                  <a:schemeClr val="bg2"/>
                </a:solidFill>
              </a:rPr>
              <a:t> </a:t>
            </a:r>
            <a:r>
              <a:rPr lang="en-US" sz="2600" dirty="0" err="1">
                <a:solidFill>
                  <a:schemeClr val="bg2"/>
                </a:solidFill>
              </a:rPr>
              <a:t>Jacoco</a:t>
            </a:r>
            <a:endParaRPr lang="en-US" sz="26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US" sz="2800" dirty="0">
              <a:solidFill>
                <a:schemeClr val="bg2"/>
              </a:solidFill>
            </a:endParaRP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0926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E969A8-C885-A2EC-73F4-931A7E020C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FE905A8-38AC-9418-2A07-A986DAE2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THINGS IMPLEMENTED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FBA685-2E94-22B8-71CA-C909BB4B3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React UI : </a:t>
            </a:r>
            <a:r>
              <a:rPr lang="en-US" dirty="0"/>
              <a:t>Frontend is Developed with React UI </a:t>
            </a:r>
          </a:p>
          <a:p>
            <a:r>
              <a:rPr lang="en-US" b="1" dirty="0">
                <a:solidFill>
                  <a:schemeClr val="tx2"/>
                </a:solidFill>
              </a:rPr>
              <a:t>Microservice : </a:t>
            </a:r>
            <a:r>
              <a:rPr lang="en-US" dirty="0"/>
              <a:t>Has 3 </a:t>
            </a:r>
            <a:r>
              <a:rPr lang="en-US" dirty="0" err="1"/>
              <a:t>MicroService</a:t>
            </a:r>
            <a:r>
              <a:rPr lang="en-US" dirty="0"/>
              <a:t> -Doctor -Appointment –Availability</a:t>
            </a:r>
          </a:p>
          <a:p>
            <a:r>
              <a:rPr lang="en-US" b="1" dirty="0">
                <a:solidFill>
                  <a:schemeClr val="tx2"/>
                </a:solidFill>
              </a:rPr>
              <a:t>Hibernate JPA : </a:t>
            </a:r>
            <a:r>
              <a:rPr lang="en-US" dirty="0"/>
              <a:t>Each Microservice is connected to A Separate Database -Doctor - </a:t>
            </a:r>
            <a:r>
              <a:rPr lang="en-US" dirty="0" err="1"/>
              <a:t>MongoDb</a:t>
            </a:r>
            <a:r>
              <a:rPr lang="en-US" dirty="0"/>
              <a:t> -Appointment - MySQL -Availability – MySQL</a:t>
            </a:r>
          </a:p>
          <a:p>
            <a:r>
              <a:rPr lang="en-US" b="1" dirty="0" err="1">
                <a:solidFill>
                  <a:schemeClr val="tx2"/>
                </a:solidFill>
              </a:rPr>
              <a:t>MicroService</a:t>
            </a:r>
            <a:r>
              <a:rPr lang="en-US" b="1" dirty="0">
                <a:solidFill>
                  <a:schemeClr val="tx2"/>
                </a:solidFill>
              </a:rPr>
              <a:t> Communication : </a:t>
            </a:r>
            <a:r>
              <a:rPr lang="en-US" dirty="0"/>
              <a:t>Appointment </a:t>
            </a:r>
            <a:r>
              <a:rPr lang="en-US" dirty="0" err="1"/>
              <a:t>ms</a:t>
            </a:r>
            <a:r>
              <a:rPr lang="en-US" dirty="0"/>
              <a:t> &amp; Availability </a:t>
            </a:r>
            <a:r>
              <a:rPr lang="en-US" dirty="0" err="1"/>
              <a:t>ms</a:t>
            </a:r>
            <a:r>
              <a:rPr lang="en-US" dirty="0"/>
              <a:t> Communicate With Each other to Know if There is Availability for a Doctor if true then Appointment is booked &amp; details stored in Database</a:t>
            </a:r>
          </a:p>
          <a:p>
            <a:r>
              <a:rPr lang="en-US" b="1" dirty="0">
                <a:solidFill>
                  <a:schemeClr val="tx2"/>
                </a:solidFill>
              </a:rPr>
              <a:t>Docker : </a:t>
            </a:r>
            <a:r>
              <a:rPr lang="en-US" dirty="0" err="1"/>
              <a:t>Dockerised</a:t>
            </a:r>
            <a:r>
              <a:rPr lang="en-US" dirty="0"/>
              <a:t> React, Microservices &amp; Databases Individually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845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680540-4441-571A-DEEC-61EC5A3794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EF1FBD-AE38-99EC-7416-AD56FCA91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THAT ARE YET TO BE IMPLEMENTED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B788DB-719C-FA7F-B329-7313E8B2B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Login </a:t>
            </a:r>
            <a:r>
              <a:rPr lang="en-US" b="1" dirty="0" err="1">
                <a:solidFill>
                  <a:schemeClr val="tx2"/>
                </a:solidFill>
              </a:rPr>
              <a:t>SignUp</a:t>
            </a:r>
            <a:r>
              <a:rPr lang="en-US" b="1" dirty="0">
                <a:solidFill>
                  <a:schemeClr val="tx2"/>
                </a:solidFill>
              </a:rPr>
              <a:t> Page : </a:t>
            </a:r>
            <a:r>
              <a:rPr lang="en-US" dirty="0"/>
              <a:t>as </a:t>
            </a:r>
            <a:r>
              <a:rPr lang="en-US" dirty="0" err="1"/>
              <a:t>SpringSecurity</a:t>
            </a:r>
            <a:r>
              <a:rPr lang="en-US" dirty="0"/>
              <a:t> dependency has Features like </a:t>
            </a:r>
            <a:r>
              <a:rPr lang="en-US" dirty="0" err="1"/>
              <a:t>ThymeLeaf</a:t>
            </a:r>
            <a:r>
              <a:rPr lang="en-US" dirty="0"/>
              <a:t> &amp; </a:t>
            </a:r>
            <a:r>
              <a:rPr lang="en-US" dirty="0" err="1"/>
              <a:t>Oauth</a:t>
            </a:r>
            <a:r>
              <a:rPr lang="en-US" dirty="0"/>
              <a:t> have to Research on it and Implement Login Signup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647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324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Lucida Grande</vt:lpstr>
      <vt:lpstr>Verdana</vt:lpstr>
      <vt:lpstr>Wingdings</vt:lpstr>
      <vt:lpstr>Office Theme</vt:lpstr>
      <vt:lpstr>DocEasy</vt:lpstr>
      <vt:lpstr>PROBLEM STATEMENT</vt:lpstr>
      <vt:lpstr>OBJECTIVE</vt:lpstr>
      <vt:lpstr>SCHEMA DIAGRAM</vt:lpstr>
      <vt:lpstr>CLASS DIAGRAM</vt:lpstr>
      <vt:lpstr>USE CASE DIAGRAM</vt:lpstr>
      <vt:lpstr>TECHNOLOGY STACK</vt:lpstr>
      <vt:lpstr>THINGS IMPLEMENTED</vt:lpstr>
      <vt:lpstr>THINGS THAT ARE YET TO BE IMPLEMENTED</vt:lpstr>
      <vt:lpstr>CODE COVERAGE</vt:lpstr>
      <vt:lpstr>THINGS THAT CAN BE IMPLEMENTED TO IMPROVE THE WEB APPLICATION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2023-04-12T18:11:17Z</dcterms:created>
  <dcterms:modified xsi:type="dcterms:W3CDTF">2023-06-06T17:55:27Z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